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5"/>
  </p:notesMasterIdLst>
  <p:sldIdLst>
    <p:sldId id="256" r:id="rId2"/>
    <p:sldId id="510" r:id="rId3"/>
    <p:sldId id="460" r:id="rId4"/>
    <p:sldId id="461" r:id="rId5"/>
    <p:sldId id="463" r:id="rId6"/>
    <p:sldId id="472" r:id="rId7"/>
    <p:sldId id="465" r:id="rId8"/>
    <p:sldId id="466" r:id="rId9"/>
    <p:sldId id="470" r:id="rId10"/>
    <p:sldId id="473" r:id="rId11"/>
    <p:sldId id="474" r:id="rId12"/>
    <p:sldId id="504" r:id="rId13"/>
    <p:sldId id="505" r:id="rId14"/>
    <p:sldId id="507" r:id="rId15"/>
    <p:sldId id="513" r:id="rId16"/>
    <p:sldId id="512" r:id="rId17"/>
    <p:sldId id="506" r:id="rId18"/>
    <p:sldId id="476" r:id="rId19"/>
    <p:sldId id="477" r:id="rId20"/>
    <p:sldId id="478" r:id="rId21"/>
    <p:sldId id="479" r:id="rId22"/>
    <p:sldId id="480" r:id="rId23"/>
    <p:sldId id="483" r:id="rId24"/>
    <p:sldId id="514" r:id="rId25"/>
    <p:sldId id="486" r:id="rId26"/>
    <p:sldId id="516" r:id="rId27"/>
    <p:sldId id="495" r:id="rId28"/>
    <p:sldId id="488" r:id="rId29"/>
    <p:sldId id="515" r:id="rId30"/>
    <p:sldId id="491" r:id="rId31"/>
    <p:sldId id="492" r:id="rId32"/>
    <p:sldId id="494" r:id="rId33"/>
    <p:sldId id="50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86479"/>
  </p:normalViewPr>
  <p:slideViewPr>
    <p:cSldViewPr snapToGrid="0">
      <p:cViewPr varScale="1">
        <p:scale>
          <a:sx n="93" d="100"/>
          <a:sy n="93" d="100"/>
        </p:scale>
        <p:origin x="216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3DDC7-7A75-1E47-8F57-16DF0F4FA4A2}" type="datetimeFigureOut">
              <a:rPr lang="en-UA" smtClean="0"/>
              <a:t>12.12.2023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D02B8-C6EA-F946-9F0A-EED3375610E1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0845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D02B8-C6EA-F946-9F0A-EED3375610E1}" type="slidenum">
              <a:rPr lang="en-UA" smtClean="0"/>
              <a:t>2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083813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443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52747-8B75-9347-9D6D-4438B17165B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45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52747-8B75-9347-9D6D-4438B17165B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884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CA88E-5985-4434-9C5D-301C78396C2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894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52747-8B75-9347-9D6D-4438B17165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1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52747-8B75-9347-9D6D-4438B17165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67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52747-8B75-9347-9D6D-4438B17165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52747-8B75-9347-9D6D-4438B17165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80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D02B8-C6EA-F946-9F0A-EED3375610E1}" type="slidenum">
              <a:rPr lang="en-UA" smtClean="0"/>
              <a:t>32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8097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5E74D-910C-A34A-B2AF-156463B8DCB3}" type="datetimeFigureOut">
              <a:rPr lang="en-UA" smtClean="0"/>
              <a:t>12.12.2023</a:t>
            </a:fld>
            <a:endParaRPr lang="en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FB2C4C4-0CD6-7445-B03E-AB104B9B186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9840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5E74D-910C-A34A-B2AF-156463B8DCB3}" type="datetimeFigureOut">
              <a:rPr lang="en-UA" smtClean="0"/>
              <a:t>12.12.2023</a:t>
            </a:fld>
            <a:endParaRPr lang="en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C4C4-0CD6-7445-B03E-AB104B9B186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250700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5E74D-910C-A34A-B2AF-156463B8DCB3}" type="datetimeFigureOut">
              <a:rPr lang="en-UA" smtClean="0"/>
              <a:t>12.12.2023</a:t>
            </a:fld>
            <a:endParaRPr lang="en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C4C4-0CD6-7445-B03E-AB104B9B186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151736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86168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5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5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658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5E74D-910C-A34A-B2AF-156463B8DCB3}" type="datetimeFigureOut">
              <a:rPr lang="en-UA" smtClean="0"/>
              <a:t>12.12.2023</a:t>
            </a:fld>
            <a:endParaRPr lang="en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C4C4-0CD6-7445-B03E-AB104B9B186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3509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805E74D-910C-A34A-B2AF-156463B8DCB3}" type="datetimeFigureOut">
              <a:rPr lang="en-UA" smtClean="0"/>
              <a:t>12.12.2023</a:t>
            </a:fld>
            <a:endParaRPr lang="en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A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FB2C4C4-0CD6-7445-B03E-AB104B9B186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94001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5E74D-910C-A34A-B2AF-156463B8DCB3}" type="datetimeFigureOut">
              <a:rPr lang="en-UA" smtClean="0"/>
              <a:t>12.12.2023</a:t>
            </a:fld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C4C4-0CD6-7445-B03E-AB104B9B186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231997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5E74D-910C-A34A-B2AF-156463B8DCB3}" type="datetimeFigureOut">
              <a:rPr lang="en-UA" smtClean="0"/>
              <a:t>12.12.2023</a:t>
            </a:fld>
            <a:endParaRPr lang="en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C4C4-0CD6-7445-B03E-AB104B9B186C}" type="slidenum">
              <a:rPr lang="en-UA" smtClean="0"/>
              <a:t>‹#›</a:t>
            </a:fld>
            <a:endParaRPr lang="en-U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54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5E74D-910C-A34A-B2AF-156463B8DCB3}" type="datetimeFigureOut">
              <a:rPr lang="en-UA" smtClean="0"/>
              <a:t>12.12.2023</a:t>
            </a:fld>
            <a:endParaRPr lang="en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C4C4-0CD6-7445-B03E-AB104B9B186C}" type="slidenum">
              <a:rPr lang="en-UA" smtClean="0"/>
              <a:t>‹#›</a:t>
            </a:fld>
            <a:endParaRPr lang="en-U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8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5E74D-910C-A34A-B2AF-156463B8DCB3}" type="datetimeFigureOut">
              <a:rPr lang="en-UA" smtClean="0"/>
              <a:t>12.12.2023</a:t>
            </a:fld>
            <a:endParaRPr lang="en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C4C4-0CD6-7445-B03E-AB104B9B186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421705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5E74D-910C-A34A-B2AF-156463B8DCB3}" type="datetimeFigureOut">
              <a:rPr lang="en-UA" smtClean="0"/>
              <a:t>12.12.2023</a:t>
            </a:fld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C4C4-0CD6-7445-B03E-AB104B9B186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421634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5E74D-910C-A34A-B2AF-156463B8DCB3}" type="datetimeFigureOut">
              <a:rPr lang="en-UA" smtClean="0"/>
              <a:t>12.12.2023</a:t>
            </a:fld>
            <a:endParaRPr lang="en-UA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C4C4-0CD6-7445-B03E-AB104B9B186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34266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805E74D-910C-A34A-B2AF-156463B8DCB3}" type="datetimeFigureOut">
              <a:rPr lang="en-UA" smtClean="0"/>
              <a:t>12.12.2023</a:t>
            </a:fld>
            <a:endParaRPr lang="en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A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FB2C4C4-0CD6-7445-B03E-AB104B9B186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45799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eldung.com/java-concurrenc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howtodoinjava.com/java-concurrency-tutorial" TargetMode="External"/><Relationship Id="rId4" Type="http://schemas.openxmlformats.org/officeDocument/2006/relationships/hyperlink" Target="https://docs.oracle.com/javase/tutorial/essential/concurrency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Rectangle 2060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20 Fast and Furious Facts About the Fast Saga">
            <a:extLst>
              <a:ext uri="{FF2B5EF4-FFF2-40B4-BE49-F238E27FC236}">
                <a16:creationId xmlns:a16="http://schemas.microsoft.com/office/drawing/2014/main" id="{BEB18275-D501-C801-58F8-BD156F520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Rectangle 2061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48F03-0503-D3B9-81CD-21FF4F292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518" y="-673024"/>
            <a:ext cx="9966960" cy="3035808"/>
          </a:xfrm>
        </p:spPr>
        <p:txBody>
          <a:bodyPr anchor="b">
            <a:normAutofit/>
          </a:bodyPr>
          <a:lstStyle/>
          <a:p>
            <a:r>
              <a:rPr lang="en-UA" dirty="0">
                <a:solidFill>
                  <a:srgbClr val="FFFFFF"/>
                </a:solidFill>
              </a:rPr>
              <a:t>Concurrency</a:t>
            </a:r>
          </a:p>
        </p:txBody>
      </p:sp>
    </p:spTree>
    <p:extLst>
      <p:ext uri="{BB962C8B-B14F-4D97-AF65-F5344CB8AC3E}">
        <p14:creationId xmlns:p14="http://schemas.microsoft.com/office/powerpoint/2010/main" val="83795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output?</a:t>
            </a:r>
            <a:endParaRPr lang="ru-RU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63752" y="1541276"/>
            <a:ext cx="9607029" cy="49859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Printer 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implements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Runnable {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>
                <a:solidFill>
                  <a:srgbClr val="B3AE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br>
              <a:rPr lang="en-GB">
                <a:solidFill>
                  <a:srgbClr val="B3AE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3AE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GB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GB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>
                <a:solidFill>
                  <a:srgbClr val="2AACB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GB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GB">
                <a:solidFill>
                  <a:srgbClr val="2AACB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GB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GB" i="1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GB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>
                <a:solidFill>
                  <a:srgbClr val="6AAB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"Printing record: "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marL="0" indent="0">
              <a:buNone/>
            </a:pPr>
            <a:endParaRPr lang="en-GB">
              <a:solidFill>
                <a:srgbClr val="BCBEC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 {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GB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(String[] </a:t>
            </a:r>
            <a:r>
              <a:rPr lang="en-GB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Thread(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Printer()).run();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Thread(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Printer()).run();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Thread(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Printer()).run();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2890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output?</a:t>
            </a:r>
            <a:endParaRPr lang="ru-RU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63752" y="1541276"/>
            <a:ext cx="9607029" cy="49859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Printer 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implements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Runnable {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>
                <a:solidFill>
                  <a:srgbClr val="B3AE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br>
              <a:rPr lang="en-GB">
                <a:solidFill>
                  <a:srgbClr val="B3AE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3AE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GB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GB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>
                <a:solidFill>
                  <a:srgbClr val="2AACB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GB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GB">
                <a:solidFill>
                  <a:srgbClr val="2AACB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GB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GB" i="1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GB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>
                <a:solidFill>
                  <a:srgbClr val="6AAB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"Printing record: "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>
              <a:solidFill>
                <a:srgbClr val="BCBEC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 {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GB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(String[] </a:t>
            </a:r>
            <a:r>
              <a:rPr lang="en-GB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Thread(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Printer()).</a:t>
            </a:r>
            <a:r>
              <a:rPr lang="en-GB" b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Thread(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Printer()).</a:t>
            </a:r>
            <a:r>
              <a:rPr lang="en-GB" b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Thread(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Printer()).</a:t>
            </a:r>
            <a:r>
              <a:rPr lang="en-GB" b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52618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Callable 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1600" y="1831451"/>
            <a:ext cx="10685507" cy="47364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/>
              <a:t>Like a Runnable, but </a:t>
            </a:r>
            <a:r>
              <a:rPr lang="en-US" b="1"/>
              <a:t>returns a value</a:t>
            </a:r>
            <a:r>
              <a:rPr lang="en-US"/>
              <a:t> and </a:t>
            </a:r>
            <a:r>
              <a:rPr lang="en-US" b="1"/>
              <a:t>can throw a checked exception</a:t>
            </a:r>
            <a:endParaRPr lang="ru-RU" b="1"/>
          </a:p>
          <a:p>
            <a:pPr marL="0" indent="0">
              <a:lnSpc>
                <a:spcPct val="150000"/>
              </a:lnSpc>
              <a:buNone/>
            </a:pPr>
            <a:endParaRPr lang="en-GB">
              <a:solidFill>
                <a:srgbClr val="B3AE6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>
                <a:solidFill>
                  <a:srgbClr val="B3AE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err="1">
                <a:solidFill>
                  <a:srgbClr val="B3AE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FunctionalInterface</a:t>
            </a:r>
            <a:br>
              <a:rPr lang="en-GB">
                <a:solidFill>
                  <a:srgbClr val="B3AE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Callable&lt;</a:t>
            </a:r>
            <a:r>
              <a:rPr lang="en-GB">
                <a:solidFill>
                  <a:srgbClr val="16BAA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>
                <a:solidFill>
                  <a:srgbClr val="16BAA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lang="en-GB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throws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Exception;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>
              <a:solidFill>
                <a:srgbClr val="BCBEC4"/>
              </a:solidFill>
              <a:effectLst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678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C35C2-21D2-3986-A271-9A7DC23C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11898"/>
            <a:ext cx="6156790" cy="1609344"/>
          </a:xfrm>
        </p:spPr>
        <p:txBody>
          <a:bodyPr anchor="ctr">
            <a:normAutofit/>
          </a:bodyPr>
          <a:lstStyle/>
          <a:p>
            <a:pPr algn="r"/>
            <a:r>
              <a:rPr lang="en-UA"/>
              <a:t>Pitfals</a:t>
            </a:r>
          </a:p>
        </p:txBody>
      </p:sp>
      <p:pic>
        <p:nvPicPr>
          <p:cNvPr id="2050" name="Picture 2" descr="am - Knock Knock Race condition! who's there? - devRant">
            <a:extLst>
              <a:ext uri="{FF2B5EF4-FFF2-40B4-BE49-F238E27FC236}">
                <a16:creationId xmlns:a16="http://schemas.microsoft.com/office/drawing/2014/main" id="{EEEE5FAE-81F6-AF50-0A07-73148A744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5"/>
          <a:stretch/>
        </p:blipFill>
        <p:spPr bwMode="auto">
          <a:xfrm>
            <a:off x="2215157" y="643468"/>
            <a:ext cx="7783022" cy="345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Rectangle 2063">
            <a:extLst>
              <a:ext uri="{FF2B5EF4-FFF2-40B4-BE49-F238E27FC236}">
                <a16:creationId xmlns:a16="http://schemas.microsoft.com/office/drawing/2014/main" id="{CAC6F186-990E-4A9E-9C75-88580953E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22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A7A33-63F7-137D-CF4A-F01B390B8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3091210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/>
              <a:t>Race condition</a:t>
            </a:r>
            <a:endParaRPr lang="en-US" sz="6000">
              <a:blipFill dpi="0" rotWithShape="1">
                <a:blip r:embed="rId5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9" name="Content Placeholder 3" descr="1264517109_1.jpeg">
            <a:extLst>
              <a:ext uri="{FF2B5EF4-FFF2-40B4-BE49-F238E27FC236}">
                <a16:creationId xmlns:a16="http://schemas.microsoft.com/office/drawing/2014/main" id="{0B9312DE-F90E-358E-E771-B21ED4BD74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3" b="8743"/>
          <a:stretch>
            <a:fillRect/>
          </a:stretch>
        </p:blipFill>
        <p:spPr>
          <a:xfrm>
            <a:off x="920160" y="1081930"/>
            <a:ext cx="3974070" cy="2185586"/>
          </a:xfrm>
          <a:prstGeom prst="rect">
            <a:avLst/>
          </a:prstGeom>
        </p:spPr>
      </p:pic>
      <p:pic>
        <p:nvPicPr>
          <p:cNvPr id="23" name="Picture 22" descr="b_75c2a897b3299efbc5075e36ce444054.jpeg">
            <a:extLst>
              <a:ext uri="{FF2B5EF4-FFF2-40B4-BE49-F238E27FC236}">
                <a16:creationId xmlns:a16="http://schemas.microsoft.com/office/drawing/2014/main" id="{759CB500-5DB5-DD2F-BF5D-37074A0899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237" y="3429000"/>
            <a:ext cx="3376480" cy="22509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F175DB4-0EB5-8005-757C-54F672B999F3}"/>
              </a:ext>
            </a:extLst>
          </p:cNvPr>
          <p:cNvSpPr txBox="1"/>
          <p:nvPr/>
        </p:nvSpPr>
        <p:spPr>
          <a:xfrm>
            <a:off x="788639" y="3464645"/>
            <a:ext cx="36785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GB" sz="160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train1 = </a:t>
            </a:r>
            <a:r>
              <a:rPr lang="en-GB" sz="160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GB" sz="160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TrainThread</a:t>
            </a:r>
            <a:r>
              <a:rPr lang="en-GB" sz="160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60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GB" sz="160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train2 = </a:t>
            </a:r>
            <a:r>
              <a:rPr lang="en-GB" sz="160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GB" sz="160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TrainThread</a:t>
            </a:r>
            <a:r>
              <a:rPr lang="en-GB" sz="160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60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train1.start();</a:t>
            </a:r>
            <a:br>
              <a:rPr lang="en-GB" sz="160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train2.start();</a:t>
            </a:r>
          </a:p>
        </p:txBody>
      </p:sp>
    </p:spTree>
    <p:extLst>
      <p:ext uri="{BB962C8B-B14F-4D97-AF65-F5344CB8AC3E}">
        <p14:creationId xmlns:p14="http://schemas.microsoft.com/office/powerpoint/2010/main" val="125929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A7A33-63F7-137D-CF4A-F01B390B8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DEADLOCK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" name="Content Placeholder 3" descr="4100321_700b_v1.jpeg">
            <a:extLst>
              <a:ext uri="{FF2B5EF4-FFF2-40B4-BE49-F238E27FC236}">
                <a16:creationId xmlns:a16="http://schemas.microsoft.com/office/drawing/2014/main" id="{C6A5CBB7-64E1-35E1-760C-525BA4281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1" b="11430"/>
          <a:stretch/>
        </p:blipFill>
        <p:spPr>
          <a:xfrm>
            <a:off x="900688" y="1459188"/>
            <a:ext cx="6696382" cy="37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3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A7A33-63F7-137D-CF4A-F01B390B8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LIVELOCK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8" descr="A group of boxes on a table&#10;&#10;Description automatically generated">
            <a:extLst>
              <a:ext uri="{FF2B5EF4-FFF2-40B4-BE49-F238E27FC236}">
                <a16:creationId xmlns:a16="http://schemas.microsoft.com/office/drawing/2014/main" id="{ADE0F939-BEDE-D255-6729-1A96906EF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834" y="1529504"/>
            <a:ext cx="6631744" cy="37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2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465A2-5B92-255D-D9B1-65316092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465790"/>
            <a:ext cx="3860798" cy="3941345"/>
          </a:xfrm>
        </p:spPr>
        <p:txBody>
          <a:bodyPr>
            <a:normAutofit/>
          </a:bodyPr>
          <a:lstStyle/>
          <a:p>
            <a:r>
              <a:rPr lang="en-UA" sz="6000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CA53F-225C-072F-D099-45DA22A32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3" y="1359090"/>
            <a:ext cx="5132665" cy="4048046"/>
          </a:xfrm>
        </p:spPr>
        <p:txBody>
          <a:bodyPr anchor="ctr">
            <a:normAutofit/>
          </a:bodyPr>
          <a:lstStyle/>
          <a:p>
            <a:endParaRPr lang="en-U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en In Black GIFs | GIFDB.com">
            <a:extLst>
              <a:ext uri="{FF2B5EF4-FFF2-40B4-BE49-F238E27FC236}">
                <a16:creationId xmlns:a16="http://schemas.microsoft.com/office/drawing/2014/main" id="{080BE87B-CD83-1AF2-C0E9-97008591A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037" y="1223127"/>
            <a:ext cx="8256032" cy="454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512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Synchronization problem</a:t>
            </a:r>
          </a:p>
        </p:txBody>
      </p:sp>
      <p:grpSp>
        <p:nvGrpSpPr>
          <p:cNvPr id="4" name="Shape 145"/>
          <p:cNvGrpSpPr/>
          <p:nvPr/>
        </p:nvGrpSpPr>
        <p:grpSpPr>
          <a:xfrm>
            <a:off x="419223" y="1987079"/>
            <a:ext cx="5926159" cy="3810277"/>
            <a:chOff x="1007061" y="0"/>
            <a:chExt cx="6243295" cy="4102477"/>
          </a:xfrm>
        </p:grpSpPr>
        <p:sp>
          <p:nvSpPr>
            <p:cNvPr id="5" name="Shape 146"/>
            <p:cNvSpPr/>
            <p:nvPr/>
          </p:nvSpPr>
          <p:spPr>
            <a:xfrm>
              <a:off x="3319454" y="1071647"/>
              <a:ext cx="1652400" cy="1523700"/>
            </a:xfrm>
            <a:prstGeom prst="ellipse">
              <a:avLst/>
            </a:prstGeom>
            <a:solidFill>
              <a:srgbClr val="DC9E1F"/>
            </a:solidFill>
            <a:ln w="9525" cap="flat" cmpd="sng">
              <a:solidFill>
                <a:srgbClr val="CC8E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Shape 147"/>
            <p:cNvSpPr txBox="1"/>
            <p:nvPr/>
          </p:nvSpPr>
          <p:spPr>
            <a:xfrm>
              <a:off x="3561166" y="1313041"/>
              <a:ext cx="1290191" cy="10776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7067" tIns="27067" rIns="27067" bIns="27067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493"/>
                </a:spcAft>
                <a:buSzPct val="25000"/>
              </a:pPr>
              <a:r>
                <a:rPr lang="en" sz="3200" dirty="0">
                  <a:solidFill>
                    <a:srgbClr val="FFFFFF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Monitor</a:t>
              </a:r>
            </a:p>
          </p:txBody>
        </p:sp>
        <p:sp>
          <p:nvSpPr>
            <p:cNvPr id="7" name="Shape 148"/>
            <p:cNvSpPr/>
            <p:nvPr/>
          </p:nvSpPr>
          <p:spPr>
            <a:xfrm rot="-8940093">
              <a:off x="1691209" y="1066649"/>
              <a:ext cx="1529082" cy="492784"/>
            </a:xfrm>
            <a:prstGeom prst="lef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C5CCD4"/>
                </a:gs>
                <a:gs pos="100000">
                  <a:srgbClr val="DDE7F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Shape 149"/>
            <p:cNvSpPr/>
            <p:nvPr/>
          </p:nvSpPr>
          <p:spPr>
            <a:xfrm>
              <a:off x="1007061" y="112602"/>
              <a:ext cx="1569900" cy="613500"/>
            </a:xfrm>
            <a:prstGeom prst="roundRect">
              <a:avLst>
                <a:gd name="adj" fmla="val 10000"/>
              </a:avLst>
            </a:prstGeom>
            <a:solidFill>
              <a:srgbClr val="7E97AD"/>
            </a:solidFill>
            <a:ln>
              <a:noFill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Shape 150"/>
            <p:cNvSpPr txBox="1"/>
            <p:nvPr/>
          </p:nvSpPr>
          <p:spPr>
            <a:xfrm>
              <a:off x="1025028" y="130569"/>
              <a:ext cx="15339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83800" tIns="83800" rIns="83800" bIns="8380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540"/>
                </a:spcAft>
                <a:buSzPct val="25000"/>
              </a:pPr>
              <a:r>
                <a:rPr lang="en" sz="2400" dirty="0">
                  <a:solidFill>
                    <a:srgbClr val="FFFFFF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Thread1</a:t>
              </a:r>
              <a:endParaRPr lang="en" sz="280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0" name="Shape 151"/>
            <p:cNvSpPr/>
            <p:nvPr/>
          </p:nvSpPr>
          <p:spPr>
            <a:xfrm rot="-5262219">
              <a:off x="3906866" y="502507"/>
              <a:ext cx="598981" cy="492686"/>
            </a:xfrm>
            <a:prstGeom prst="lef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C5CCD4"/>
                </a:gs>
                <a:gs pos="100000">
                  <a:srgbClr val="DDE7F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Shape 152"/>
            <p:cNvSpPr/>
            <p:nvPr/>
          </p:nvSpPr>
          <p:spPr>
            <a:xfrm>
              <a:off x="3421394" y="0"/>
              <a:ext cx="1569900" cy="627000"/>
            </a:xfrm>
            <a:prstGeom prst="roundRect">
              <a:avLst>
                <a:gd name="adj" fmla="val 10000"/>
              </a:avLst>
            </a:prstGeom>
            <a:solidFill>
              <a:srgbClr val="7E97AD"/>
            </a:solidFill>
            <a:ln>
              <a:noFill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Shape 153"/>
            <p:cNvSpPr txBox="1"/>
            <p:nvPr/>
          </p:nvSpPr>
          <p:spPr>
            <a:xfrm>
              <a:off x="3439761" y="18367"/>
              <a:ext cx="1533000" cy="590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83800" tIns="83800" rIns="83800" bIns="8380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540"/>
                </a:spcAft>
                <a:buSzPct val="25000"/>
              </a:pPr>
              <a:r>
                <a:rPr lang="en" sz="2400" dirty="0">
                  <a:solidFill>
                    <a:srgbClr val="FFFFFF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Thread2</a:t>
              </a:r>
            </a:p>
          </p:txBody>
        </p:sp>
        <p:sp>
          <p:nvSpPr>
            <p:cNvPr id="13" name="Shape 154"/>
            <p:cNvSpPr/>
            <p:nvPr/>
          </p:nvSpPr>
          <p:spPr>
            <a:xfrm rot="-1958714">
              <a:off x="5064823" y="984508"/>
              <a:ext cx="1537718" cy="492739"/>
            </a:xfrm>
            <a:prstGeom prst="lef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C5CCD4"/>
                </a:gs>
                <a:gs pos="100000">
                  <a:srgbClr val="DDE7F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Shape 155"/>
            <p:cNvSpPr/>
            <p:nvPr/>
          </p:nvSpPr>
          <p:spPr>
            <a:xfrm>
              <a:off x="5680456" y="46122"/>
              <a:ext cx="1569900" cy="602400"/>
            </a:xfrm>
            <a:prstGeom prst="roundRect">
              <a:avLst>
                <a:gd name="adj" fmla="val 10000"/>
              </a:avLst>
            </a:prstGeom>
            <a:solidFill>
              <a:srgbClr val="7E97AD"/>
            </a:solidFill>
            <a:ln>
              <a:noFill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Shape 156"/>
            <p:cNvSpPr txBox="1"/>
            <p:nvPr/>
          </p:nvSpPr>
          <p:spPr>
            <a:xfrm>
              <a:off x="5698101" y="63767"/>
              <a:ext cx="15345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83800" tIns="83800" rIns="83800" bIns="8380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540"/>
                </a:spcAft>
                <a:buSzPct val="25000"/>
              </a:pPr>
              <a:r>
                <a:rPr lang="en" sz="2400" dirty="0">
                  <a:solidFill>
                    <a:srgbClr val="FFFFFF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Thread3</a:t>
              </a:r>
            </a:p>
          </p:txBody>
        </p:sp>
        <p:sp>
          <p:nvSpPr>
            <p:cNvPr id="16" name="Shape 157"/>
            <p:cNvSpPr/>
            <p:nvPr/>
          </p:nvSpPr>
          <p:spPr>
            <a:xfrm rot="-5494420">
              <a:off x="3888481" y="2607719"/>
              <a:ext cx="546206" cy="564207"/>
            </a:xfrm>
            <a:prstGeom prst="lef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C5CCD4"/>
                </a:gs>
                <a:gs pos="100000">
                  <a:srgbClr val="DDE7F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Shape 158"/>
            <p:cNvSpPr/>
            <p:nvPr/>
          </p:nvSpPr>
          <p:spPr>
            <a:xfrm>
              <a:off x="3170339" y="3118373"/>
              <a:ext cx="1995900" cy="921900"/>
            </a:xfrm>
            <a:prstGeom prst="roundRect">
              <a:avLst>
                <a:gd name="adj" fmla="val 10000"/>
              </a:avLst>
            </a:prstGeom>
            <a:solidFill>
              <a:srgbClr val="7A6A6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Shape 159"/>
            <p:cNvSpPr txBox="1"/>
            <p:nvPr/>
          </p:nvSpPr>
          <p:spPr>
            <a:xfrm>
              <a:off x="3197343" y="3234577"/>
              <a:ext cx="1941900" cy="867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83800" tIns="83800" rIns="83800" bIns="8380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540"/>
                </a:spcAft>
                <a:buSzPct val="25000"/>
              </a:pPr>
              <a:r>
                <a:rPr lang="en" sz="3600" dirty="0">
                  <a:solidFill>
                    <a:srgbClr val="FFFFFF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Resource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22D8AA-4E48-A0BE-37D5-D3A205502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381"/>
          <a:stretch/>
        </p:blipFill>
        <p:spPr>
          <a:xfrm>
            <a:off x="6945460" y="2076457"/>
            <a:ext cx="4860087" cy="396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6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Synchronization problem</a:t>
            </a: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115" y="1825625"/>
            <a:ext cx="7179772" cy="486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3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0685B-618C-CED8-4122-0A90E1AA6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5580" y="280555"/>
            <a:ext cx="4920019" cy="810491"/>
          </a:xfrm>
        </p:spPr>
        <p:txBody>
          <a:bodyPr>
            <a:normAutofit/>
          </a:bodyPr>
          <a:lstStyle/>
          <a:p>
            <a:r>
              <a:rPr lang="en-UA" sz="4600" u="sng" dirty="0">
                <a:solidFill>
                  <a:schemeClr val="tx1"/>
                </a:solidFill>
                <a:latin typeface="Rockwell" panose="02060603020205020403" pitchFamily="18" charset="77"/>
              </a:rPr>
              <a:t>Homework</a:t>
            </a:r>
            <a:endParaRPr lang="en-UA" sz="4600" dirty="0">
              <a:solidFill>
                <a:schemeClr val="tx1"/>
              </a:solidFill>
              <a:latin typeface="Rockwell" panose="02060603020205020403" pitchFamily="18" charset="77"/>
            </a:endParaRP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Best Online Shopping From USA To Anywhere - ShipToBox.com">
            <a:extLst>
              <a:ext uri="{FF2B5EF4-FFF2-40B4-BE49-F238E27FC236}">
                <a16:creationId xmlns:a16="http://schemas.microsoft.com/office/drawing/2014/main" id="{01DCBE3D-A758-026E-0CBA-B6ECD23DF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0" b="2"/>
          <a:stretch/>
        </p:blipFill>
        <p:spPr bwMode="auto"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20473-6602-2086-EB04-3CEED702D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696" y="1371600"/>
            <a:ext cx="5985468" cy="5347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latin typeface="Rockwell" panose="02060603020205020403" pitchFamily="18" charset="77"/>
              </a:rPr>
              <a:t>Store Inventory:</a:t>
            </a:r>
            <a:endParaRPr lang="en-GB" dirty="0">
              <a:latin typeface="Rockwell" panose="02060603020205020403" pitchFamily="18" charset="77"/>
            </a:endParaRPr>
          </a:p>
          <a:p>
            <a:r>
              <a:rPr lang="en-GB" sz="1800" dirty="0">
                <a:latin typeface="Rockwell" panose="02060603020205020403" pitchFamily="18" charset="77"/>
              </a:rPr>
              <a:t>Implement a class to represent the store inventory using a concurrent data structure</a:t>
            </a:r>
          </a:p>
          <a:p>
            <a:r>
              <a:rPr lang="en-GB" sz="1800" dirty="0">
                <a:latin typeface="Rockwell" panose="02060603020205020403" pitchFamily="18" charset="77"/>
              </a:rPr>
              <a:t>The inventory should contain items (e.g., products) with initial quantities.</a:t>
            </a:r>
          </a:p>
          <a:p>
            <a:pPr marL="0" indent="0">
              <a:buNone/>
            </a:pPr>
            <a:r>
              <a:rPr lang="en-GB" b="1" dirty="0">
                <a:latin typeface="Rockwell" panose="02060603020205020403" pitchFamily="18" charset="77"/>
              </a:rPr>
              <a:t>Restocking Mechanism:</a:t>
            </a:r>
          </a:p>
          <a:p>
            <a:r>
              <a:rPr lang="en-GB" sz="1800" dirty="0">
                <a:latin typeface="Rockwell" panose="02060603020205020403" pitchFamily="18" charset="77"/>
              </a:rPr>
              <a:t>Store must periodically restock items in the inventory, and adds a specified quantity of items to the inventory at regular intervals.</a:t>
            </a:r>
          </a:p>
          <a:p>
            <a:pPr marL="0" indent="0">
              <a:buNone/>
            </a:pPr>
            <a:r>
              <a:rPr lang="en-GB" b="1" dirty="0">
                <a:latin typeface="Rockwell" panose="02060603020205020403" pitchFamily="18" charset="77"/>
              </a:rPr>
              <a:t>Purchase Functionality:</a:t>
            </a:r>
            <a:endParaRPr lang="en-GB" dirty="0">
              <a:latin typeface="Rockwell" panose="02060603020205020403" pitchFamily="18" charset="77"/>
            </a:endParaRPr>
          </a:p>
          <a:p>
            <a:r>
              <a:rPr lang="en-GB" sz="1800" dirty="0">
                <a:latin typeface="Rockwell" panose="02060603020205020403" pitchFamily="18" charset="77"/>
              </a:rPr>
              <a:t>Implement a method for purchasing items from the store.</a:t>
            </a:r>
          </a:p>
          <a:p>
            <a:r>
              <a:rPr lang="en-GB" sz="1800" dirty="0">
                <a:latin typeface="Rockwell" panose="02060603020205020403" pitchFamily="18" charset="77"/>
              </a:rPr>
              <a:t>Ensure that purchasing is handled safely with concurrent access to the inventory using appropriate concurrent data structures or mechanisms.</a:t>
            </a:r>
          </a:p>
          <a:p>
            <a:r>
              <a:rPr lang="en-GB" sz="1800" dirty="0">
                <a:latin typeface="Rockwell" panose="02060603020205020403" pitchFamily="18" charset="77"/>
              </a:rPr>
              <a:t>Return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sz="1800" dirty="0">
                <a:latin typeface="Rockwell" panose="02060603020205020403" pitchFamily="18" charset="77"/>
              </a:rPr>
              <a:t> if purchase successful,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GB" sz="1800" dirty="0">
                <a:latin typeface="Rockwell" panose="02060603020205020403" pitchFamily="18" charset="77"/>
              </a:rPr>
              <a:t> if not</a:t>
            </a:r>
          </a:p>
        </p:txBody>
      </p:sp>
    </p:spTree>
    <p:extLst>
      <p:ext uri="{BB962C8B-B14F-4D97-AF65-F5344CB8AC3E}">
        <p14:creationId xmlns:p14="http://schemas.microsoft.com/office/powerpoint/2010/main" val="615157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Synchronization problem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PuppyManagerReport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int </a:t>
            </a:r>
            <a:r>
              <a:rPr lang="en-GB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GB" dirty="0">
                <a:solidFill>
                  <a:srgbClr val="2AACB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GB" dirty="0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GB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GB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dirty="0">
                <a:solidFill>
                  <a:srgbClr val="2AACB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solidFill>
                <a:srgbClr val="BCBEC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GB" i="1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.print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4" name="Shape 139"/>
          <p:cNvGraphicFramePr/>
          <p:nvPr>
            <p:extLst>
              <p:ext uri="{D42A27DB-BD31-4B8C-83A1-F6EECF244321}">
                <p14:modId xmlns:p14="http://schemas.microsoft.com/office/powerpoint/2010/main" val="1177968619"/>
              </p:ext>
            </p:extLst>
          </p:nvPr>
        </p:nvGraphicFramePr>
        <p:xfrm>
          <a:off x="7120723" y="2121408"/>
          <a:ext cx="4595027" cy="34746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95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9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95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 b="1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Thread 1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 b="1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(increment)</a:t>
                      </a: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 b="1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Thread 2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 b="1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(increment)</a:t>
                      </a: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1: Retrieve c (0)</a:t>
                      </a: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2: Retrieve c (0)</a:t>
                      </a: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 u="none" strike="noStrike" cap="none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3: 0 + 1 = 1</a:t>
                      </a: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4: 0 + 1 = 1</a:t>
                      </a: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286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 u="none" strike="noStrike" cap="none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5: Store result; c = 1</a:t>
                      </a: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6: Store result; c = 1</a:t>
                      </a: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158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Synchronization problem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PuppyManagerReport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int </a:t>
            </a:r>
            <a:r>
              <a:rPr lang="en-GB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GB" dirty="0">
                <a:solidFill>
                  <a:srgbClr val="2AACB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void </a:t>
            </a:r>
            <a:r>
              <a:rPr lang="en-GB" dirty="0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GB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GB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dirty="0">
                <a:solidFill>
                  <a:srgbClr val="2AACB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solidFill>
                <a:srgbClr val="BCBEC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GB" i="1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.print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Shape 166"/>
          <p:cNvGraphicFramePr/>
          <p:nvPr>
            <p:extLst>
              <p:ext uri="{D42A27DB-BD31-4B8C-83A1-F6EECF244321}">
                <p14:modId xmlns:p14="http://schemas.microsoft.com/office/powerpoint/2010/main" val="3809931591"/>
              </p:ext>
            </p:extLst>
          </p:nvPr>
        </p:nvGraphicFramePr>
        <p:xfrm>
          <a:off x="7927683" y="2128266"/>
          <a:ext cx="4107525" cy="402346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88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5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 b="1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Thread 1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 b="1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(increment)</a:t>
                      </a: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 b="1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Thread 2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 b="1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(increment)</a:t>
                      </a: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3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 u="none" strike="noStrike" cap="none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1: Retrieve c (0)</a:t>
                      </a: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600" u="none" strike="noStrike" cap="none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3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2:</a:t>
                      </a:r>
                      <a:r>
                        <a:rPr lang="en" sz="1600" u="none" strike="noStrike" cap="none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" sz="1600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+ 1 = 1</a:t>
                      </a: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600" u="none" strike="noStrike" cap="none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3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 u="none" strike="noStrike" cap="none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3: Store result; c = 1</a:t>
                      </a: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600" u="none" strike="noStrike" cap="none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3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600" u="none" strike="noStrike" cap="none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4: Retrieve c (1)</a:t>
                      </a: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3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600" u="none" strike="noStrike" cap="none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5: 1 + 1 = 2</a:t>
                      </a: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3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600" u="none" strike="noStrike" cap="none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6: Store result; c = 2</a:t>
                      </a: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8768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Synchronization problem.</a:t>
            </a:r>
            <a:r>
              <a:rPr lang="en"/>
              <a:t> CPU Caching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PuppyManagerReport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GB" b="1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volatile</a:t>
            </a: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GB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GB" dirty="0">
                <a:solidFill>
                  <a:srgbClr val="2AACB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 void </a:t>
            </a:r>
            <a:r>
              <a:rPr lang="en-GB" dirty="0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GB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GB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dirty="0">
                <a:solidFill>
                  <a:srgbClr val="2AACB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solidFill>
                <a:srgbClr val="BCBEC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GB" i="1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.print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4983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Synchronization problem. Slowness</a:t>
            </a:r>
            <a:endParaRPr lang="ru-RU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69848" y="1959880"/>
            <a:ext cx="5121915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PuppyManagerReport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volatile int </a:t>
            </a:r>
            <a:r>
              <a:rPr lang="en-GB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GB" dirty="0">
                <a:solidFill>
                  <a:srgbClr val="2AACB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GB" dirty="0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b="1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synchronized </a:t>
            </a:r>
            <a:r>
              <a:rPr lang="en-GB" b="1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GB" b="1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b="1" dirty="0">
                <a:solidFill>
                  <a:srgbClr val="BCBE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dirty="0" err="1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GB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GB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dirty="0">
                <a:solidFill>
                  <a:srgbClr val="2AACB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GB" i="1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.print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91630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9531477" cy="1609344"/>
          </a:xfrm>
        </p:spPr>
        <p:txBody>
          <a:bodyPr/>
          <a:lstStyle/>
          <a:p>
            <a:r>
              <a:rPr lang="en-US"/>
              <a:t>Synchronization problem. REINVENTING WHEEL</a:t>
            </a:r>
            <a:endParaRPr lang="ru-RU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69848" y="1969281"/>
            <a:ext cx="10245852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PuppyManagerReport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final </a:t>
            </a:r>
            <a:r>
              <a:rPr lang="en-GB" b="1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AtomicInteger</a:t>
            </a:r>
            <a:r>
              <a:rPr lang="en-GB" b="1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GB" b="1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GB" b="1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GB" b="1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AtomicInteger</a:t>
            </a:r>
            <a:r>
              <a:rPr lang="en-GB" b="1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(0);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GB" dirty="0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.incrementAndGet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pPr marL="0" indent="0">
              <a:buNone/>
            </a:pPr>
            <a:r>
              <a:rPr lang="en-GB" dirty="0">
                <a:solidFill>
                  <a:srgbClr val="BCBE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GB" i="1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.print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solidFill>
                <a:srgbClr val="BCBEC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323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java.util.concurrent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AtomicBoolean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AtomicInteger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AtomicLong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AtomicReference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CopyOnWriteArraySet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CopyOnWriteArrayList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ConcurrentMap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287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3236F-C65A-C2D0-E2AB-AF73EE81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pool</a:t>
            </a:r>
            <a:endParaRPr lang="en-UA" dirty="0"/>
          </a:p>
        </p:txBody>
      </p:sp>
      <p:pic>
        <p:nvPicPr>
          <p:cNvPr id="3074" name="Picture 2" descr="Thread pool - Wikipedia">
            <a:extLst>
              <a:ext uri="{FF2B5EF4-FFF2-40B4-BE49-F238E27FC236}">
                <a16:creationId xmlns:a16="http://schemas.microsoft.com/office/drawing/2014/main" id="{FE126A7B-099B-D902-C29B-FFD4AEC0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2018855"/>
            <a:ext cx="8415365" cy="435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351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pool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3752" y="1825625"/>
            <a:ext cx="10515600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Group of pre-instantiated reusable threads that are available to perform a set of arbitrary tasks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Executors.newSingleThreadExecutor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Executors.newSingleThreadScheduledExecutor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Executors.newCachedThreadPool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Executors.newFixedThreadPool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uk-UA" altLang="uk-UA" b="1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altLang="uk-UA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threadsCount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Executors.newScheduledThreadPool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uk-UA" altLang="uk-UA" b="1" dirty="0" err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altLang="uk-UA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threadsCount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86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ExecutorS. </a:t>
            </a:r>
            <a:r>
              <a:rPr lang="en-US" dirty="0"/>
              <a:t>Result?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1600" y="2093976"/>
            <a:ext cx="10058400" cy="47364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16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GB" sz="1600" dirty="0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(String[]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6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throws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InterruptedException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 int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workersCount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600" dirty="0">
                <a:solidFill>
                  <a:srgbClr val="2AACB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 int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animalsCount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600" dirty="0">
                <a:solidFill>
                  <a:srgbClr val="2AACB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GB" sz="1600" i="1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AB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"Collecting zoo inventory"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ExecutorService</a:t>
            </a:r>
            <a:r>
              <a:rPr lang="en-GB" sz="1600" b="1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service = </a:t>
            </a:r>
            <a:r>
              <a:rPr lang="en-GB" sz="1600" b="1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Executors.</a:t>
            </a:r>
            <a:r>
              <a:rPr lang="en-GB" sz="1600" b="1" i="1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newFixedThreadPool</a:t>
            </a:r>
            <a:r>
              <a:rPr lang="en-GB" sz="1600" b="1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workersCount</a:t>
            </a:r>
            <a:r>
              <a:rPr lang="en-GB" sz="1600" b="1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PuppyManager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manager = </a:t>
            </a:r>
            <a:r>
              <a:rPr lang="en-GB" sz="16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PuppyManager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600" dirty="0">
                <a:solidFill>
                  <a:srgbClr val="2AACB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animalsCount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service.submit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(manager::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incrementAndReport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-GB" sz="16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finally 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b="1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service.shutdown</a:t>
            </a:r>
            <a:r>
              <a:rPr lang="en-GB" sz="1600" b="1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GB" sz="1600" i="1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AB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"Zoo inventory collected"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Executors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1600" y="2093976"/>
            <a:ext cx="10058400" cy="47364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16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GB" sz="1600" dirty="0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(String[]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6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throws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InterruptedException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 int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workersCount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600" dirty="0">
                <a:solidFill>
                  <a:srgbClr val="2AACB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 int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animalsCount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600" dirty="0">
                <a:solidFill>
                  <a:srgbClr val="2AACB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GB" sz="1600" i="1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AB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"Collecting zoo inventory"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ExecutorService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service =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Executors.</a:t>
            </a:r>
            <a:r>
              <a:rPr lang="en-GB" sz="1600" i="1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newFixedThreadPool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workersCount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PuppyManager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manager = </a:t>
            </a:r>
            <a:r>
              <a:rPr lang="en-GB" sz="16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PuppyManager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600" dirty="0">
                <a:solidFill>
                  <a:srgbClr val="2AACB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animalsCount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service.submit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(manager::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incrementAndReport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-GB" sz="1600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finally 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service.shutdown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b="1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service.awaitTermination</a:t>
            </a:r>
            <a:r>
              <a:rPr lang="en-GB" sz="1600" b="1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2AACB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GB" sz="1600" b="1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b="1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TimeUnit.</a:t>
            </a:r>
            <a:r>
              <a:rPr lang="en-GB" sz="1600" b="1" i="1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SECONDS</a:t>
            </a:r>
            <a:r>
              <a:rPr lang="en-GB" sz="1600" b="1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GB" sz="1600" i="1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GB" sz="1600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AB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"Zoo inventory collected"</a:t>
            </a: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7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Multitasking</a:t>
            </a:r>
          </a:p>
        </p:txBody>
      </p:sp>
      <p:pic>
        <p:nvPicPr>
          <p:cNvPr id="14" name="Content Placeholder 13" descr="751771.jpe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13" r="-15113" b="6123"/>
          <a:stretch/>
        </p:blipFill>
        <p:spPr>
          <a:xfrm>
            <a:off x="1762298" y="1898492"/>
            <a:ext cx="8667404" cy="4474876"/>
          </a:xfrm>
        </p:spPr>
      </p:pic>
    </p:spTree>
    <p:extLst>
      <p:ext uri="{BB962C8B-B14F-4D97-AF65-F5344CB8AC3E}">
        <p14:creationId xmlns:p14="http://schemas.microsoft.com/office/powerpoint/2010/main" val="1464070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vs Execute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1600" y="1831451"/>
            <a:ext cx="11000400" cy="47364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GB" dirty="0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execute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(Runnable command) </a:t>
            </a:r>
            <a:r>
              <a:rPr lang="en-GB" dirty="0">
                <a:solidFill>
                  <a:srgbClr val="7A7E8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“fire-and-forget”</a:t>
            </a:r>
            <a:br>
              <a:rPr lang="en-GB" dirty="0">
                <a:solidFill>
                  <a:srgbClr val="7A7E8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solidFill>
                  <a:srgbClr val="7A7E8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Future&lt;?&gt; </a:t>
            </a:r>
            <a:r>
              <a:rPr lang="en-GB" dirty="0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submit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(Runnable task)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58580"/>
            <a:ext cx="246286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58580"/>
            <a:ext cx="246286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783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dirty="0">
                <a:latin typeface="Rockwell Condensed" panose="02060603050405020104" pitchFamily="18" charset="77"/>
              </a:rPr>
              <a:t>FUTURE - </a:t>
            </a:r>
            <a:r>
              <a:rPr lang="en-US" dirty="0">
                <a:latin typeface="Rockwell Condensed" panose="02060603050405020104" pitchFamily="18" charset="77"/>
              </a:rPr>
              <a:t>Waiting for Results</a:t>
            </a:r>
            <a:endParaRPr lang="ru-RU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91601" y="2059634"/>
            <a:ext cx="10889975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37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Future future = 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service.submit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-&gt; 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GB" i="1" dirty="0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AAB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"Hello Zoo"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solidFill>
                <a:srgbClr val="BCBEC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defTabSz="91437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dirty="0" err="1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isDone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isCancelled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cancel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16BAA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lang="en-GB" dirty="0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16BAA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lang="en-GB" dirty="0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long 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timeout, 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TimeUnit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unit)</a:t>
            </a:r>
          </a:p>
          <a:p>
            <a:pPr marL="0" indent="0" defTabSz="914377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GB" dirty="0">
              <a:solidFill>
                <a:srgbClr val="BCBEC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Content Placeholder 5" descr="A picture containing yellow&#10;&#10;Description automatically generated">
            <a:extLst>
              <a:ext uri="{FF2B5EF4-FFF2-40B4-BE49-F238E27FC236}">
                <a16:creationId xmlns:a16="http://schemas.microsoft.com/office/drawing/2014/main" id="{E6B23546-BB94-D65A-E47B-D113F0A86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5" y="2986286"/>
            <a:ext cx="4421683" cy="28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6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Tasks </a:t>
            </a:r>
            <a:endParaRPr lang="ru-RU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63752" y="2093976"/>
            <a:ext cx="10848000" cy="36317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ScheduledExecutorService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service 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Executors.</a:t>
            </a:r>
            <a:r>
              <a:rPr lang="en-GB" i="1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newSingleThreadScheduledExecutor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solidFill>
                <a:srgbClr val="BCBEC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schedule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(Callable callable, </a:t>
            </a: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long 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delay, 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TimeUnit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unit)</a:t>
            </a:r>
          </a:p>
          <a:p>
            <a:r>
              <a:rPr lang="en-GB" dirty="0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schedule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(Runnable command, </a:t>
            </a: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long 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delay, 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TimeUnit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unit)</a:t>
            </a:r>
          </a:p>
          <a:p>
            <a:r>
              <a:rPr lang="en-GB" dirty="0" err="1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scheduleAtFixedRate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(Runnable command, </a:t>
            </a: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long 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initialDelay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long 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period, 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TimeUnit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unit)</a:t>
            </a:r>
          </a:p>
          <a:p>
            <a:r>
              <a:rPr lang="en-GB" dirty="0" err="1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scheduleAtFixedDelay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(Runnable command, </a:t>
            </a: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long 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initialDelay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long 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delay, 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TimeUnit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unit)</a:t>
            </a:r>
            <a:b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solidFill>
                <a:srgbClr val="BCBEC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309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Useful links</a:t>
            </a:r>
          </a:p>
        </p:txBody>
      </p:sp>
      <p:sp>
        <p:nvSpPr>
          <p:cNvPr id="560" name="Google Shape;560;p17"/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10455824" cy="47364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200" dirty="0">
                <a:hlinkClick r:id="rId3"/>
              </a:rPr>
              <a:t>Concurrency by Baeldung</a:t>
            </a:r>
            <a:endParaRPr lang="en-US" sz="3200" dirty="0">
              <a:hlinkClick r:id="" action="ppaction://noaction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200" dirty="0">
                <a:hlinkClick r:id="rId4"/>
              </a:rPr>
              <a:t>Concurrency by Oracle</a:t>
            </a:r>
            <a:endParaRPr lang="en-US" sz="3200" dirty="0"/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200" dirty="0">
                <a:hlinkClick r:id="rId5"/>
              </a:rPr>
              <a:t>Concurrency by HowToDoInJava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72841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Multithreading</a:t>
            </a:r>
          </a:p>
        </p:txBody>
      </p:sp>
      <p:pic>
        <p:nvPicPr>
          <p:cNvPr id="1026" name="Picture 2" descr="Meme GIF - Meme GIFs">
            <a:extLst>
              <a:ext uri="{FF2B5EF4-FFF2-40B4-BE49-F238E27FC236}">
                <a16:creationId xmlns:a16="http://schemas.microsoft.com/office/drawing/2014/main" id="{7BF04CB2-AEEB-C7DB-C108-A3F8469B94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527" y="1722097"/>
            <a:ext cx="6628946" cy="497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067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model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931" y="1780859"/>
            <a:ext cx="6010139" cy="468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23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lifecycle</a:t>
            </a:r>
          </a:p>
        </p:txBody>
      </p:sp>
      <p:pic>
        <p:nvPicPr>
          <p:cNvPr id="4" name="Shape 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02287" y="1670512"/>
            <a:ext cx="7787427" cy="5187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85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types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845631"/>
          </a:xfrm>
        </p:spPr>
        <p:txBody>
          <a:bodyPr>
            <a:normAutofit/>
          </a:bodyPr>
          <a:lstStyle/>
          <a:p>
            <a:pPr marL="514338" indent="-514338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System </a:t>
            </a:r>
            <a:r>
              <a:rPr lang="en-US" dirty="0"/>
              <a:t>- created by the JVM and runs in the background of the application (GC). </a:t>
            </a:r>
          </a:p>
          <a:p>
            <a:pPr marL="514338" indent="-514338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User-defined - </a:t>
            </a:r>
            <a:r>
              <a:rPr lang="en-US" dirty="0"/>
              <a:t>one created by the application developer to accomplish a specific task.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Daemon</a:t>
            </a:r>
            <a:r>
              <a:rPr lang="en-US" dirty="0"/>
              <a:t> - one that will not prevent the JVM from exiting when the program finishes. Both system and user-defined threads can be marked as daemon threads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2535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Thread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8058" y="2187108"/>
            <a:ext cx="9466240" cy="435133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GB" dirty="0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GB" dirty="0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(String </a:t>
            </a:r>
            <a:r>
              <a:rPr lang="en-GB" dirty="0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[]) {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Thread thread = </a:t>
            </a:r>
            <a:r>
              <a:rPr lang="en-GB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Thread.</a:t>
            </a:r>
            <a:r>
              <a:rPr lang="en-GB" i="1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currentThread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>
                <a:solidFill>
                  <a:srgbClr val="7A7E8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br>
              <a:rPr lang="en-GB">
                <a:solidFill>
                  <a:srgbClr val="7A7E8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600">
              <a:solidFill>
                <a:srgbClr val="BCBEC4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uk-UA" altLang="uk-UA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089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1598" y="477851"/>
            <a:ext cx="10608515" cy="1143200"/>
          </a:xfrm>
        </p:spPr>
        <p:txBody>
          <a:bodyPr>
            <a:normAutofit/>
          </a:bodyPr>
          <a:lstStyle/>
          <a:p>
            <a:r>
              <a:rPr lang="en-US"/>
              <a:t>Defining task</a:t>
            </a:r>
            <a:endParaRPr lang="ru-RU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1599" y="1621051"/>
            <a:ext cx="10515600" cy="43513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Printer </a:t>
            </a:r>
            <a:r>
              <a:rPr lang="en-GB" b="1" u="sng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implements </a:t>
            </a:r>
            <a:r>
              <a:rPr lang="en-GB" b="1" u="sng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Runnable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or </a:t>
            </a:r>
            <a:r>
              <a:rPr lang="en-GB" b="1" u="sng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extends </a:t>
            </a:r>
            <a:r>
              <a:rPr lang="en-GB" b="1" u="sng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Thread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>
                <a:solidFill>
                  <a:srgbClr val="B3AE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br>
              <a:rPr lang="en-GB">
                <a:solidFill>
                  <a:srgbClr val="B3AE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3AE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GB" b="1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GB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>
                <a:solidFill>
                  <a:srgbClr val="2AACB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GB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GB">
                <a:solidFill>
                  <a:srgbClr val="2AACB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GB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GB" i="1" err="1">
                <a:solidFill>
                  <a:srgbClr val="C77D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GB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>
                <a:solidFill>
                  <a:srgbClr val="6AAB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"Printing record: "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 {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GB">
                <a:solidFill>
                  <a:srgbClr val="56A8F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(String[] </a:t>
            </a:r>
            <a:r>
              <a:rPr lang="en-GB" err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b="1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GB" b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Thread(</a:t>
            </a:r>
            <a:r>
              <a:rPr lang="en-GB" b="1">
                <a:solidFill>
                  <a:srgbClr val="CF8E6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GB" b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Printer()).start();</a:t>
            </a:r>
            <a:br>
              <a:rPr lang="en-GB" b="1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>
                <a:solidFill>
                  <a:srgbClr val="BCBEC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211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{14205DCD-4BA9-1C4F-8417-AA6F5CC20D08}tf10001070</Template>
  <TotalTime>468</TotalTime>
  <Words>1407</Words>
  <Application>Microsoft Macintosh PowerPoint</Application>
  <PresentationFormat>Widescreen</PresentationFormat>
  <Paragraphs>133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Arial Narrow</vt:lpstr>
      <vt:lpstr>Calibri</vt:lpstr>
      <vt:lpstr>Cambria</vt:lpstr>
      <vt:lpstr>Consolas</vt:lpstr>
      <vt:lpstr>Courier New</vt:lpstr>
      <vt:lpstr>Rockwell</vt:lpstr>
      <vt:lpstr>Rockwell Condensed</vt:lpstr>
      <vt:lpstr>Rockwell Extra Bold</vt:lpstr>
      <vt:lpstr>Wingdings</vt:lpstr>
      <vt:lpstr>Wood Type</vt:lpstr>
      <vt:lpstr>Concurrency</vt:lpstr>
      <vt:lpstr>Homework</vt:lpstr>
      <vt:lpstr>Multitasking</vt:lpstr>
      <vt:lpstr>Multithreading</vt:lpstr>
      <vt:lpstr>Process model</vt:lpstr>
      <vt:lpstr>Thread lifecycle</vt:lpstr>
      <vt:lpstr>Thread types</vt:lpstr>
      <vt:lpstr>Main Thread</vt:lpstr>
      <vt:lpstr>Defining task</vt:lpstr>
      <vt:lpstr>What is the output?</vt:lpstr>
      <vt:lpstr>What is the output?</vt:lpstr>
      <vt:lpstr>Callable </vt:lpstr>
      <vt:lpstr>Pitfals</vt:lpstr>
      <vt:lpstr>Race condition</vt:lpstr>
      <vt:lpstr>DEADLOCK</vt:lpstr>
      <vt:lpstr>LIVELOCK</vt:lpstr>
      <vt:lpstr>Tools</vt:lpstr>
      <vt:lpstr>Synchronization problem</vt:lpstr>
      <vt:lpstr>Synchronization problem</vt:lpstr>
      <vt:lpstr>Synchronization problem</vt:lpstr>
      <vt:lpstr>Synchronization problem</vt:lpstr>
      <vt:lpstr>Synchronization problem. CPU Caching</vt:lpstr>
      <vt:lpstr>Synchronization problem. Slowness</vt:lpstr>
      <vt:lpstr>Synchronization problem. REINVENTING WHEEL</vt:lpstr>
      <vt:lpstr>java.util.concurrent</vt:lpstr>
      <vt:lpstr>Thread pool</vt:lpstr>
      <vt:lpstr>Thread pool</vt:lpstr>
      <vt:lpstr>ExecutorS. Result?</vt:lpstr>
      <vt:lpstr>Executors</vt:lpstr>
      <vt:lpstr>Submit vs Execute</vt:lpstr>
      <vt:lpstr>FUTURE - Waiting for Results</vt:lpstr>
      <vt:lpstr>Scheduling Tasks </vt:lpstr>
      <vt:lpstr>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Concurrency</dc:title>
  <dc:creator>Yaroslav Brahinets</dc:creator>
  <cp:lastModifiedBy>Yaroslav Brahinets</cp:lastModifiedBy>
  <cp:revision>83</cp:revision>
  <dcterms:created xsi:type="dcterms:W3CDTF">2023-12-11T15:49:53Z</dcterms:created>
  <dcterms:modified xsi:type="dcterms:W3CDTF">2023-12-12T15:44:49Z</dcterms:modified>
</cp:coreProperties>
</file>